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2" r:id="rId7"/>
    <p:sldId id="263" r:id="rId8"/>
    <p:sldId id="264" r:id="rId9"/>
    <p:sldId id="261" r:id="rId10"/>
    <p:sldId id="265" r:id="rId11"/>
    <p:sldId id="268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E04C-0153-4DB1-8EBD-9D83633F618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C2F4-4465-44C9-8FC6-C434675C0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E04C-0153-4DB1-8EBD-9D83633F618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C2F4-4465-44C9-8FC6-C434675C0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E04C-0153-4DB1-8EBD-9D83633F618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C2F4-4465-44C9-8FC6-C434675C0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E04C-0153-4DB1-8EBD-9D83633F618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C2F4-4465-44C9-8FC6-C434675C0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E04C-0153-4DB1-8EBD-9D83633F618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C2F4-4465-44C9-8FC6-C434675C0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E04C-0153-4DB1-8EBD-9D83633F618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C2F4-4465-44C9-8FC6-C434675C0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E04C-0153-4DB1-8EBD-9D83633F618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C2F4-4465-44C9-8FC6-C434675C0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E04C-0153-4DB1-8EBD-9D83633F618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C2F4-4465-44C9-8FC6-C434675C0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E04C-0153-4DB1-8EBD-9D83633F618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C2F4-4465-44C9-8FC6-C434675C0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E04C-0153-4DB1-8EBD-9D83633F618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C2F4-4465-44C9-8FC6-C434675C0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9DEE04C-0153-4DB1-8EBD-9D83633F618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057C2F4-4465-44C9-8FC6-C434675C0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9DEE04C-0153-4DB1-8EBD-9D83633F6189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057C2F4-4465-44C9-8FC6-C434675C0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hownonprofit.org/people/volunteers/keeping/supporting-volunteer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hownonprofit.org/people/volunteers/keeping/keeping-volunteer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hownonprofit.org/people/volunteers/recruiting/copy_of_proces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hownonprofit.org/people/volunteers/recruiting/copy_of_proces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hownonprofit.org/people/volunteers/recruiting/copy_of_proces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hownonprofit.org/people/volunteers/recruiting/copy_of_proces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8077200" cy="990600"/>
          </a:xfrm>
        </p:spPr>
        <p:txBody>
          <a:bodyPr/>
          <a:lstStyle/>
          <a:p>
            <a:pPr algn="ctr"/>
            <a:r>
              <a:rPr lang="en-US" dirty="0" smtClean="0"/>
              <a:t>Recruiting and Managing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"/>
            <a:ext cx="8077200" cy="457200"/>
          </a:xfrm>
        </p:spPr>
        <p:txBody>
          <a:bodyPr/>
          <a:lstStyle/>
          <a:p>
            <a:pPr algn="ctr"/>
            <a:r>
              <a:rPr lang="en-US" dirty="0" smtClean="0"/>
              <a:t>PCAIN Signature Event: June 2016 Statewide Council Meeting </a:t>
            </a:r>
            <a:endParaRPr lang="en-US" dirty="0"/>
          </a:p>
        </p:txBody>
      </p:sp>
      <p:pic>
        <p:nvPicPr>
          <p:cNvPr id="1028" name="Picture 4" descr="C:\Users\djani\AppData\Local\Microsoft\Windows\Temporary Internet Files\Content.IE5\LJIAJHQ5\VOLUNTEER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90800"/>
            <a:ext cx="6019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8077200" cy="1673352"/>
          </a:xfrm>
        </p:spPr>
        <p:txBody>
          <a:bodyPr/>
          <a:lstStyle/>
          <a:p>
            <a:r>
              <a:rPr lang="en-US" dirty="0" smtClean="0"/>
              <a:t>Retain Your Volunteers!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499616"/>
          </a:xfrm>
        </p:spPr>
        <p:txBody>
          <a:bodyPr/>
          <a:lstStyle/>
          <a:p>
            <a:r>
              <a:rPr lang="en-US" dirty="0" smtClean="0"/>
              <a:t>Now it’s time to … </a:t>
            </a:r>
            <a:endParaRPr lang="en-US" dirty="0"/>
          </a:p>
        </p:txBody>
      </p:sp>
      <p:pic>
        <p:nvPicPr>
          <p:cNvPr id="4103" name="Picture 7" descr="C:\Users\djani\AppData\Local\Microsoft\Windows\Temporary Internet Files\Content.IE5\PYQZQO7C\9346707-crucigrama-de-recompensa-de-esfuerzo-de-tiempo-de-procesamiento-3d-de-fondo-blanc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94906">
            <a:off x="3212820" y="4672464"/>
            <a:ext cx="1897894" cy="183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Retain Your 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Manage and Support Volunteers</a:t>
            </a:r>
          </a:p>
          <a:p>
            <a:pPr lvl="1"/>
            <a:r>
              <a:rPr lang="en-US" dirty="0" smtClean="0"/>
              <a:t>Get to know your volunteers</a:t>
            </a:r>
          </a:p>
          <a:p>
            <a:pPr lvl="1"/>
            <a:r>
              <a:rPr lang="en-US" dirty="0" smtClean="0"/>
              <a:t>Obtain feedback and suggestions from your volunteers – Volunteer Perspective</a:t>
            </a:r>
          </a:p>
          <a:p>
            <a:pPr lvl="1"/>
            <a:r>
              <a:rPr lang="en-US" dirty="0" smtClean="0"/>
              <a:t>Be there for your volunteers</a:t>
            </a:r>
          </a:p>
          <a:p>
            <a:pPr lvl="1"/>
            <a:r>
              <a:rPr lang="en-US" dirty="0" smtClean="0"/>
              <a:t>Listen to your volunteers</a:t>
            </a:r>
          </a:p>
          <a:p>
            <a:pPr lvl="1"/>
            <a:r>
              <a:rPr lang="en-US" dirty="0" smtClean="0"/>
              <a:t>Provide NEW opportunities for volunteers </a:t>
            </a:r>
          </a:p>
          <a:p>
            <a:pPr lvl="1"/>
            <a:r>
              <a:rPr lang="en-US" dirty="0" smtClean="0"/>
              <a:t>Let volunteers “lead” projects/initiatives (within limits)</a:t>
            </a:r>
          </a:p>
          <a:p>
            <a:pPr lvl="1"/>
            <a:r>
              <a:rPr lang="en-US" dirty="0" smtClean="0"/>
              <a:t>Revisit roles of volunteers periodically to ensure they are still pertinent to organizational needs and services</a:t>
            </a:r>
          </a:p>
          <a:p>
            <a:pPr lvl="1"/>
            <a:r>
              <a:rPr lang="en-US" dirty="0" smtClean="0"/>
              <a:t>Have an identified Staff person as the Volunteer Coordinator so there is one agency contact volunteers may reach when needed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5810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Information Adapted From: </a:t>
            </a:r>
            <a:r>
              <a:rPr lang="en-US" sz="1200" dirty="0" smtClean="0">
                <a:hlinkClick r:id="rId2"/>
              </a:rPr>
              <a:t>https://knowhownonprofit.org/people/volunteers/keeping/supporting-volunteers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Retain Your Volunteers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 in your Volunteers through Development</a:t>
            </a:r>
          </a:p>
          <a:p>
            <a:pPr lvl="1"/>
            <a:r>
              <a:rPr lang="en-US" dirty="0" smtClean="0"/>
              <a:t>Train your volunteers</a:t>
            </a:r>
          </a:p>
          <a:p>
            <a:pPr lvl="1"/>
            <a:r>
              <a:rPr lang="en-US" dirty="0" smtClean="0"/>
              <a:t>Educate your volunteers</a:t>
            </a:r>
          </a:p>
          <a:p>
            <a:pPr lvl="1"/>
            <a:r>
              <a:rPr lang="en-US" dirty="0" smtClean="0"/>
              <a:t>Mentor your volunteers</a:t>
            </a:r>
          </a:p>
          <a:p>
            <a:pPr lvl="1"/>
            <a:r>
              <a:rPr lang="en-US" dirty="0" smtClean="0"/>
              <a:t>Lead your volunteers</a:t>
            </a:r>
          </a:p>
          <a:p>
            <a:pPr lvl="1"/>
            <a:r>
              <a:rPr lang="en-US" dirty="0" smtClean="0"/>
              <a:t>Build your volunteers</a:t>
            </a:r>
          </a:p>
          <a:p>
            <a:pPr lvl="1"/>
            <a:r>
              <a:rPr lang="en-US" dirty="0" smtClean="0"/>
              <a:t>Motivate your volunteers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126" name="Picture 6" descr="C:\Users\djani\AppData\Local\Microsoft\Windows\Temporary Internet Files\Content.IE5\PYQZQO7C\iime%20round%20log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94899">
            <a:off x="5390699" y="2838288"/>
            <a:ext cx="3272216" cy="29974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6550223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Information Adapted From: </a:t>
            </a:r>
            <a:r>
              <a:rPr lang="en-US" sz="1400" dirty="0" smtClean="0">
                <a:hlinkClick r:id="rId3"/>
              </a:rPr>
              <a:t>https://knowhownonprofit.org/people/volunteers/keeping/keeping-volunteers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Retain Your 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Recognize and Reward Volunteers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Tell volunteers they are doing a good job</a:t>
            </a:r>
          </a:p>
          <a:p>
            <a:pPr lvl="1"/>
            <a:r>
              <a:rPr lang="en-US" dirty="0" smtClean="0"/>
              <a:t>Write a “thank you” note </a:t>
            </a:r>
          </a:p>
          <a:p>
            <a:pPr lvl="1"/>
            <a:r>
              <a:rPr lang="en-US" dirty="0" smtClean="0"/>
              <a:t>Ask their opinions about decisions related to the areas they are working in/on</a:t>
            </a:r>
          </a:p>
          <a:p>
            <a:pPr lvl="1"/>
            <a:r>
              <a:rPr lang="en-US" dirty="0" smtClean="0"/>
              <a:t>Treat them as an employee but be careful – have boundaries established (know limits)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066800"/>
            <a:ext cx="8534400" cy="3810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Think about the Volunteers you have had or currently have that have REMAINED a volunteer for a period of time …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-How did they become a volunteer? </a:t>
            </a:r>
            <a:br>
              <a:rPr lang="en-US" sz="3600" dirty="0" smtClean="0"/>
            </a:br>
            <a:r>
              <a:rPr lang="en-US" sz="3600" dirty="0" smtClean="0"/>
              <a:t>-What made them stay?</a:t>
            </a:r>
            <a:br>
              <a:rPr lang="en-US" sz="3600" dirty="0" smtClean="0"/>
            </a:br>
            <a:r>
              <a:rPr lang="en-US" sz="3600" dirty="0" smtClean="0"/>
              <a:t>-What did you do?</a:t>
            </a:r>
            <a:br>
              <a:rPr lang="en-US" sz="3600" dirty="0" smtClean="0"/>
            </a:br>
            <a:r>
              <a:rPr lang="en-US" sz="3600" dirty="0" smtClean="0"/>
              <a:t>-What were they doing/responsible for?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381000"/>
          </a:xfrm>
        </p:spPr>
        <p:txBody>
          <a:bodyPr/>
          <a:lstStyle/>
          <a:p>
            <a:pPr algn="ctr"/>
            <a:r>
              <a:rPr lang="en-US" dirty="0" smtClean="0"/>
              <a:t>Group Discussion:</a:t>
            </a:r>
          </a:p>
        </p:txBody>
      </p:sp>
      <p:pic>
        <p:nvPicPr>
          <p:cNvPr id="6147" name="Picture 3" descr="C:\Users\djani\AppData\Local\Microsoft\Windows\Temporary Internet Files\Content.IE5\PYQZQO7C\volunteer30672807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0"/>
            <a:ext cx="21336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pic>
        <p:nvPicPr>
          <p:cNvPr id="7172" name="Picture 4" descr="C:\Users\djani\AppData\Local\Microsoft\Windows\Temporary Internet Files\Content.IE5\3WARI1KW\end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47625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5" name="Picture 7" descr="C:\Users\djani\AppData\Local\Microsoft\Windows\Temporary Internet Files\Content.IE5\GS6U46X5\Thank-you-pinned-not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953000"/>
            <a:ext cx="21336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 I Ready to Recruit Volunteers?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systems and procedures in place</a:t>
            </a:r>
          </a:p>
          <a:p>
            <a:pPr lvl="1"/>
            <a:r>
              <a:rPr lang="en-US" dirty="0" smtClean="0"/>
              <a:t>Protocols/Manuals</a:t>
            </a:r>
          </a:p>
          <a:p>
            <a:pPr lvl="2"/>
            <a:r>
              <a:rPr lang="en-US" dirty="0" smtClean="0"/>
              <a:t>Selection Processes </a:t>
            </a:r>
          </a:p>
          <a:p>
            <a:pPr lvl="2"/>
            <a:r>
              <a:rPr lang="en-US" dirty="0" smtClean="0"/>
              <a:t>Management Policies </a:t>
            </a:r>
          </a:p>
          <a:p>
            <a:r>
              <a:rPr lang="en-US" dirty="0" smtClean="0"/>
              <a:t>Volunteer roles should be clear</a:t>
            </a:r>
          </a:p>
          <a:p>
            <a:pPr lvl="1"/>
            <a:r>
              <a:rPr lang="en-US" dirty="0" smtClean="0"/>
              <a:t>Volunteer descriptions</a:t>
            </a:r>
          </a:p>
          <a:p>
            <a:pPr lvl="2"/>
            <a:r>
              <a:rPr lang="en-US" dirty="0" smtClean="0"/>
              <a:t>Functions and Tasks </a:t>
            </a:r>
          </a:p>
          <a:p>
            <a:pPr lvl="1"/>
            <a:r>
              <a:rPr lang="en-US" dirty="0" smtClean="0"/>
              <a:t>Volunteer expectations defined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Information adapted from The National Council for Voluntary </a:t>
            </a:r>
            <a:r>
              <a:rPr lang="en-US" sz="1200" dirty="0" err="1" smtClean="0"/>
              <a:t>Organisations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2"/>
              </a:rPr>
              <a:t>https://knowhownonprofit.org/people/volunteers/recruiting/copy_of_process</a:t>
            </a:r>
            <a:r>
              <a:rPr lang="en-US" sz="1200" dirty="0"/>
              <a:t> </a:t>
            </a:r>
            <a:r>
              <a:rPr lang="en-US" sz="1200" dirty="0" smtClean="0">
                <a:hlinkClick r:id="rId2"/>
              </a:rPr>
              <a:t>https://knowhownonprofit.org/people/volunteers/recruiting/copy_of_process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 I Ready to Recruit Volunteers?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Acknowledge EVERYONE as a potential volunteer  </a:t>
            </a:r>
          </a:p>
          <a:p>
            <a:pPr lvl="1"/>
            <a:r>
              <a:rPr lang="en-US" dirty="0" smtClean="0"/>
              <a:t>Youth</a:t>
            </a:r>
          </a:p>
          <a:p>
            <a:pPr lvl="1"/>
            <a:r>
              <a:rPr lang="en-US" dirty="0" smtClean="0"/>
              <a:t>Parents</a:t>
            </a:r>
          </a:p>
          <a:p>
            <a:pPr lvl="1"/>
            <a:r>
              <a:rPr lang="en-US" dirty="0" smtClean="0"/>
              <a:t>Retired Individuals</a:t>
            </a:r>
          </a:p>
          <a:p>
            <a:pPr lvl="1"/>
            <a:r>
              <a:rPr lang="en-US" dirty="0" smtClean="0"/>
              <a:t>People OUTSIDE of Social Services </a:t>
            </a:r>
          </a:p>
          <a:p>
            <a:pPr lvl="2"/>
            <a:r>
              <a:rPr lang="en-US" dirty="0" smtClean="0"/>
              <a:t>What skill set(s) are you looking for individuals to bring to the organization</a:t>
            </a:r>
          </a:p>
          <a:p>
            <a:r>
              <a:rPr lang="en-US" dirty="0" smtClean="0"/>
              <a:t>Consult with existing volunteers and staff (if applicable)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2484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Information adapted from The National Council for Voluntary </a:t>
            </a:r>
            <a:r>
              <a:rPr lang="en-US" sz="1200" dirty="0" err="1" smtClean="0"/>
              <a:t>Organisations</a:t>
            </a:r>
            <a:r>
              <a:rPr lang="en-US" sz="1200" dirty="0" smtClean="0"/>
              <a:t>:  </a:t>
            </a:r>
            <a:r>
              <a:rPr lang="en-US" sz="1200" dirty="0" smtClean="0">
                <a:hlinkClick r:id="rId2"/>
              </a:rPr>
              <a:t>https://knowhownonprofit.org/people/volunteers/recruiting/copy_of_process</a:t>
            </a:r>
            <a:endParaRPr lang="en-US" sz="1200" dirty="0" smtClean="0"/>
          </a:p>
          <a:p>
            <a:pPr algn="ctr"/>
            <a:r>
              <a:rPr lang="en-US" sz="1200" dirty="0" smtClean="0">
                <a:hlinkClick r:id="rId2"/>
              </a:rPr>
              <a:t>https://knowhownonprofit.org/people/volunteers/recruiting/copy_of_process</a:t>
            </a:r>
            <a:r>
              <a:rPr lang="en-US" sz="1200" dirty="0" smtClean="0"/>
              <a:t> 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sz="4500" dirty="0" smtClean="0"/>
          </a:p>
          <a:p>
            <a:pPr lvl="1"/>
            <a:r>
              <a:rPr lang="en-US" sz="7400" dirty="0" smtClean="0"/>
              <a:t>Create a message for potential volunteers</a:t>
            </a:r>
          </a:p>
          <a:p>
            <a:pPr lvl="2"/>
            <a:r>
              <a:rPr lang="en-US" sz="4900" dirty="0" smtClean="0"/>
              <a:t>Detail what the organization purpose, services, and benefits to population/group</a:t>
            </a:r>
          </a:p>
          <a:p>
            <a:pPr lvl="2"/>
            <a:r>
              <a:rPr lang="en-US" sz="4900" dirty="0" smtClean="0"/>
              <a:t>Articulate the need for volunteers and the impact they will make on others and what they will bring to the organization </a:t>
            </a:r>
          </a:p>
          <a:p>
            <a:pPr lvl="2"/>
            <a:r>
              <a:rPr lang="en-US" sz="4900" dirty="0" smtClean="0"/>
              <a:t>Skills and opportunities they will gain and be exposed to being a volunteer with organization</a:t>
            </a:r>
          </a:p>
          <a:p>
            <a:pPr lvl="2">
              <a:buNone/>
            </a:pPr>
            <a:endParaRPr lang="en-US" sz="4300" dirty="0" smtClean="0"/>
          </a:p>
          <a:p>
            <a:pPr lvl="1"/>
            <a:r>
              <a:rPr lang="en-US" sz="7400" dirty="0" smtClean="0"/>
              <a:t>Advertise Volunteer Vacancies </a:t>
            </a:r>
          </a:p>
          <a:p>
            <a:pPr lvl="2"/>
            <a:r>
              <a:rPr lang="en-US" sz="5500" dirty="0" smtClean="0"/>
              <a:t>Volunteer Databases</a:t>
            </a:r>
          </a:p>
          <a:p>
            <a:pPr lvl="2"/>
            <a:r>
              <a:rPr lang="en-US" sz="5500" dirty="0" smtClean="0"/>
              <a:t>Printed Materials</a:t>
            </a:r>
          </a:p>
          <a:p>
            <a:pPr lvl="2"/>
            <a:r>
              <a:rPr lang="en-US" sz="5500" dirty="0" smtClean="0"/>
              <a:t>Mass Communications (social media, press, radio etc) </a:t>
            </a:r>
          </a:p>
          <a:p>
            <a:pPr lvl="2"/>
            <a:r>
              <a:rPr lang="en-US" sz="5500" dirty="0" smtClean="0"/>
              <a:t>Website</a:t>
            </a:r>
          </a:p>
          <a:p>
            <a:pPr lvl="2"/>
            <a:r>
              <a:rPr lang="en-US" sz="5500" dirty="0" smtClean="0"/>
              <a:t>Other Ideas? </a:t>
            </a:r>
          </a:p>
          <a:p>
            <a:pPr lvl="2"/>
            <a:endParaRPr lang="en-US" sz="5500" dirty="0" smtClean="0"/>
          </a:p>
          <a:p>
            <a:pPr lvl="1"/>
            <a:r>
              <a:rPr lang="en-US" sz="7400" dirty="0" smtClean="0"/>
              <a:t>Identify target populations/modes to recruit volunteers </a:t>
            </a:r>
            <a:endParaRPr lang="en-US" sz="4500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248401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Information Adapted from: https://knowhownonprofit.org/people/volunteers/recruiting/copy_of_process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Local United Way Chapters</a:t>
            </a:r>
          </a:p>
          <a:p>
            <a:r>
              <a:rPr lang="en-US" dirty="0" smtClean="0"/>
              <a:t>Points of Lights/Hands On Networks</a:t>
            </a:r>
          </a:p>
          <a:p>
            <a:r>
              <a:rPr lang="en-US" dirty="0" smtClean="0"/>
              <a:t>Schools</a:t>
            </a:r>
          </a:p>
          <a:p>
            <a:r>
              <a:rPr lang="en-US" dirty="0" smtClean="0"/>
              <a:t>Colleges/Universities </a:t>
            </a:r>
          </a:p>
          <a:p>
            <a:r>
              <a:rPr lang="en-US" dirty="0" smtClean="0"/>
              <a:t>Businesses </a:t>
            </a:r>
          </a:p>
          <a:p>
            <a:r>
              <a:rPr lang="en-US" dirty="0" smtClean="0"/>
              <a:t>Retirement Homes/Villages</a:t>
            </a:r>
          </a:p>
          <a:p>
            <a:r>
              <a:rPr lang="en-US" dirty="0" smtClean="0"/>
              <a:t>Unions</a:t>
            </a:r>
          </a:p>
          <a:p>
            <a:r>
              <a:rPr lang="en-US" dirty="0" smtClean="0"/>
              <a:t>Cause affiliated Clubs </a:t>
            </a:r>
          </a:p>
          <a:p>
            <a:r>
              <a:rPr lang="en-US" dirty="0" smtClean="0"/>
              <a:t>Volunteer Match Sites</a:t>
            </a:r>
          </a:p>
          <a:p>
            <a:r>
              <a:rPr lang="en-US" dirty="0" smtClean="0"/>
              <a:t>LinkedIn</a:t>
            </a:r>
          </a:p>
          <a:p>
            <a:r>
              <a:rPr lang="en-US" dirty="0" smtClean="0"/>
              <a:t>Serve.gov</a:t>
            </a:r>
          </a:p>
          <a:p>
            <a:r>
              <a:rPr lang="en-US" dirty="0" smtClean="0"/>
              <a:t>Faith Based Communities </a:t>
            </a:r>
          </a:p>
          <a:p>
            <a:r>
              <a:rPr lang="en-US" dirty="0" smtClean="0"/>
              <a:t>EVERYWHERE in EVERY OPPORTUNITY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List adapted from: </a:t>
            </a:r>
            <a:r>
              <a:rPr lang="en-US" sz="900" dirty="0" err="1" smtClean="0"/>
              <a:t>GrantSpace</a:t>
            </a:r>
            <a:r>
              <a:rPr lang="en-US" sz="900" dirty="0" smtClean="0"/>
              <a:t> http://grantspace.org/tools/knowledge-base/Nonprofit-Management/Employment-Volunteering/finding-and-posting-volunteer-opportunities</a:t>
            </a:r>
            <a:endParaRPr lang="en-US" sz="900" dirty="0"/>
          </a:p>
        </p:txBody>
      </p:sp>
      <p:pic>
        <p:nvPicPr>
          <p:cNvPr id="2057" name="Picture 9" descr="C:\Users\djani\AppData\Local\Microsoft\Windows\Temporary Internet Files\Content.IE5\GS6U46X5\volunteers_neede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971800"/>
            <a:ext cx="2590800" cy="2283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Create a Volunteer application </a:t>
            </a:r>
          </a:p>
          <a:p>
            <a:pPr lvl="1"/>
            <a:r>
              <a:rPr lang="en-US" dirty="0" smtClean="0"/>
              <a:t>Include an area where volunteers can state why they want to volunteer and what they want to bring to the organization/population</a:t>
            </a:r>
          </a:p>
          <a:p>
            <a:pPr lvl="1"/>
            <a:r>
              <a:rPr lang="en-US" dirty="0" smtClean="0"/>
              <a:t>Request volunteer experience</a:t>
            </a:r>
          </a:p>
          <a:p>
            <a:pPr lvl="1"/>
            <a:r>
              <a:rPr lang="en-US" dirty="0" smtClean="0"/>
              <a:t>Ensures diversity and broad skill sets are taken into account when decision-making </a:t>
            </a:r>
          </a:p>
          <a:p>
            <a:pPr lvl="1"/>
            <a:r>
              <a:rPr lang="en-US" dirty="0" smtClean="0"/>
              <a:t>Gains introspection of the potential volunteer</a:t>
            </a:r>
          </a:p>
          <a:p>
            <a:pPr lvl="1"/>
            <a:r>
              <a:rPr lang="en-US" dirty="0" smtClean="0"/>
              <a:t>Serves as tool to obtain background information of the potential volunteer without being invasive or bias (standard information collected from everywhere)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Strategy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Information Adapted from: </a:t>
            </a:r>
            <a:r>
              <a:rPr lang="en-US" sz="1400" dirty="0" smtClean="0">
                <a:hlinkClick r:id="rId2"/>
              </a:rPr>
              <a:t>https://knowhownonprofit.org/people/volunteers/recruiting/copy_of_process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Hold Volunteer Interviews (Conversations)</a:t>
            </a:r>
          </a:p>
          <a:p>
            <a:pPr lvl="1"/>
            <a:r>
              <a:rPr lang="en-US" dirty="0" smtClean="0"/>
              <a:t>Provides volunteer the opportunity to share information about themselves</a:t>
            </a:r>
          </a:p>
          <a:p>
            <a:pPr lvl="1"/>
            <a:r>
              <a:rPr lang="en-US" dirty="0" smtClean="0"/>
              <a:t>Allows one to see the personality of the volunteer</a:t>
            </a:r>
          </a:p>
          <a:p>
            <a:pPr lvl="1"/>
            <a:r>
              <a:rPr lang="en-US" dirty="0" smtClean="0"/>
              <a:t>Don’t make the interview too formal – make sure it is a relaxed environment</a:t>
            </a:r>
          </a:p>
          <a:p>
            <a:pPr lvl="1"/>
            <a:r>
              <a:rPr lang="en-US" dirty="0" smtClean="0"/>
              <a:t>Don’t over speak too much about the organization and not provide enough time for the interviewee to speak and ask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Deliberate Your Selections with Others</a:t>
            </a:r>
          </a:p>
          <a:p>
            <a:pPr lvl="1"/>
            <a:r>
              <a:rPr lang="en-US" dirty="0" smtClean="0"/>
              <a:t>Make sure volunteer and organization “match”</a:t>
            </a:r>
          </a:p>
          <a:p>
            <a:pPr lvl="1"/>
            <a:r>
              <a:rPr lang="en-US" dirty="0" smtClean="0"/>
              <a:t>Establish criteria of a “good match” volunteer</a:t>
            </a:r>
          </a:p>
          <a:p>
            <a:pPr lvl="2"/>
            <a:r>
              <a:rPr lang="en-US" dirty="0" smtClean="0"/>
              <a:t>Should coincide with volunteer expectations and meet the skill set needs of the organization 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Hold Volunteer Orientation </a:t>
            </a:r>
          </a:p>
          <a:p>
            <a:pPr lvl="1"/>
            <a:r>
              <a:rPr lang="en-US" dirty="0" smtClean="0"/>
              <a:t>Get them acclimated with the organization processes, protocols and services, including any background checks</a:t>
            </a:r>
          </a:p>
          <a:p>
            <a:pPr lvl="1"/>
            <a:r>
              <a:rPr lang="en-US" dirty="0" smtClean="0"/>
              <a:t>Clearly articulate their role/job during their volunteer experience</a:t>
            </a:r>
          </a:p>
          <a:p>
            <a:pPr lvl="1"/>
            <a:r>
              <a:rPr lang="en-US" dirty="0" smtClean="0"/>
              <a:t>Establish volunteer agreements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Information Adapted From: </a:t>
            </a:r>
            <a:r>
              <a:rPr lang="en-US" sz="1400" dirty="0" smtClean="0">
                <a:hlinkClick r:id="rId2"/>
              </a:rPr>
              <a:t>https://knowhownonprofit.org/people/volunteers/recruiting/copy_of_process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jani\AppData\Local\Microsoft\Windows\Temporary Internet Files\Content.IE5\GS6U46X5\atividades-extracurriculares-planeje-para-o-mes-de-julho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"/>
            <a:ext cx="5201872" cy="3200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533400" y="3733800"/>
            <a:ext cx="8013192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BE PERSISTENT AND PATIENT!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5720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Recruitment of volunteers is NOT easy.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Recruitment does take A LOT of time and effort.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 specific and particular with your volunteer selections.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 creative in recruitment strategies.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https://knowhownonprofit.org/people/volunteers/recruiting/copy_of_process</a:t>
            </a:r>
            <a:endParaRPr lang="en-US" sz="1400" dirty="0"/>
          </a:p>
        </p:txBody>
      </p:sp>
      <p:pic>
        <p:nvPicPr>
          <p:cNvPr id="3076" name="Picture 4" descr="C:\Users\djani\AppData\Local\Microsoft\Windows\Temporary Internet Files\Content.IE5\PYQZQO7C\REMINDER-0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"/>
            <a:ext cx="1824528" cy="16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1287</TotalTime>
  <Words>717</Words>
  <Application>Microsoft Office PowerPoint</Application>
  <PresentationFormat>On-screen Show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Recruiting and Managing</vt:lpstr>
      <vt:lpstr>Am I Ready to Recruit Volunteers?</vt:lpstr>
      <vt:lpstr>Am I Ready to Recruit Volunteers?</vt:lpstr>
      <vt:lpstr>Recruitment Strategy</vt:lpstr>
      <vt:lpstr>Where to Find Volunteers</vt:lpstr>
      <vt:lpstr>Recruitment Strategy</vt:lpstr>
      <vt:lpstr>Recruitment Strategy </vt:lpstr>
      <vt:lpstr>Recruitment Strategy </vt:lpstr>
      <vt:lpstr>BE PERSISTENT AND PATIENT!</vt:lpstr>
      <vt:lpstr>Retain Your Volunteers!</vt:lpstr>
      <vt:lpstr>Retain Your Volunteers</vt:lpstr>
      <vt:lpstr>Retain Your Volunteers  </vt:lpstr>
      <vt:lpstr>Retain Your Volunteers</vt:lpstr>
      <vt:lpstr>Think about the Volunteers you have had or currently have that have REMAINED a volunteer for a period of time …   -How did they become a volunteer?  -What made them stay? -What did you do? -What were they doing/responsible for? </vt:lpstr>
      <vt:lpstr>Questions/Comments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Recruiting and Managing Volunteers</dc:title>
  <dc:creator>Devina Janisa Jani</dc:creator>
  <cp:lastModifiedBy>kking</cp:lastModifiedBy>
  <cp:revision>35</cp:revision>
  <dcterms:created xsi:type="dcterms:W3CDTF">2016-06-06T21:14:15Z</dcterms:created>
  <dcterms:modified xsi:type="dcterms:W3CDTF">2016-06-20T19:56:17Z</dcterms:modified>
</cp:coreProperties>
</file>